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60" r:id="rId3"/>
    <p:sldId id="257" r:id="rId4"/>
    <p:sldId id="258" r:id="rId5"/>
    <p:sldId id="286" r:id="rId6"/>
    <p:sldId id="261" r:id="rId7"/>
    <p:sldId id="259" r:id="rId8"/>
    <p:sldId id="262" r:id="rId9"/>
    <p:sldId id="284" r:id="rId10"/>
    <p:sldId id="264" r:id="rId11"/>
    <p:sldId id="265" r:id="rId12"/>
    <p:sldId id="266" r:id="rId13"/>
    <p:sldId id="285" r:id="rId14"/>
    <p:sldId id="267" r:id="rId15"/>
    <p:sldId id="269" r:id="rId16"/>
    <p:sldId id="268" r:id="rId17"/>
    <p:sldId id="283" r:id="rId18"/>
    <p:sldId id="276" r:id="rId19"/>
    <p:sldId id="271" r:id="rId20"/>
    <p:sldId id="272" r:id="rId21"/>
    <p:sldId id="273" r:id="rId22"/>
    <p:sldId id="274" r:id="rId23"/>
    <p:sldId id="275" r:id="rId24"/>
    <p:sldId id="277" r:id="rId25"/>
    <p:sldId id="278" r:id="rId26"/>
    <p:sldId id="279" r:id="rId27"/>
    <p:sldId id="280" r:id="rId28"/>
    <p:sldId id="281" r:id="rId29"/>
    <p:sldId id="282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1F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4660"/>
  </p:normalViewPr>
  <p:slideViewPr>
    <p:cSldViewPr snapToGrid="0">
      <p:cViewPr>
        <p:scale>
          <a:sx n="69" d="100"/>
          <a:sy n="69" d="100"/>
        </p:scale>
        <p:origin x="60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adrit\OneDrive\Desktop\Result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adrit\OneDrive\Desktop\Results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adrit\OneDrive\Desktop\Results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adrit\OneDrive\Desktop\Results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adrit\OneDrive\Desktop\Result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>
                <a:solidFill>
                  <a:sysClr val="windowText" lastClr="000000"/>
                </a:solidFill>
              </a:rPr>
              <a:t>AMAZON</a:t>
            </a:r>
            <a:endParaRPr lang="en-US" b="1">
              <a:solidFill>
                <a:sysClr val="windowText" lastClr="000000"/>
              </a:solidFill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1"/>
          <c:order val="0"/>
          <c:spPr>
            <a:solidFill>
              <a:schemeClr val="tx1"/>
            </a:solidFill>
          </c:spPr>
          <c:invertIfNegative val="0"/>
          <c:cat>
            <c:strRef>
              <c:f>Sentiment!$C$20:$C$22</c:f>
              <c:strCache>
                <c:ptCount val="3"/>
                <c:pt idx="0">
                  <c:v>Positive</c:v>
                </c:pt>
                <c:pt idx="1">
                  <c:v>Neutral</c:v>
                </c:pt>
                <c:pt idx="2">
                  <c:v>Negative</c:v>
                </c:pt>
              </c:strCache>
            </c:strRef>
          </c:cat>
          <c:val>
            <c:numRef>
              <c:f>Sentiment!$D$20:$D$22</c:f>
              <c:numCache>
                <c:formatCode>General</c:formatCode>
                <c:ptCount val="3"/>
                <c:pt idx="0">
                  <c:v>938</c:v>
                </c:pt>
                <c:pt idx="1">
                  <c:v>0</c:v>
                </c:pt>
                <c:pt idx="2">
                  <c:v>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04C-46D3-9202-5CDB99B139D1}"/>
            </c:ext>
          </c:extLst>
        </c:ser>
        <c:ser>
          <c:idx val="0"/>
          <c:order val="1"/>
          <c:spPr>
            <a:solidFill>
              <a:schemeClr val="tx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Sentiment!$C$20:$C$22</c:f>
              <c:strCache>
                <c:ptCount val="3"/>
                <c:pt idx="0">
                  <c:v>Positive</c:v>
                </c:pt>
                <c:pt idx="1">
                  <c:v>Neutral</c:v>
                </c:pt>
                <c:pt idx="2">
                  <c:v>Negative</c:v>
                </c:pt>
              </c:strCache>
            </c:strRef>
          </c:cat>
          <c:val>
            <c:numRef>
              <c:f>Sentiment!$D$20:$D$22</c:f>
              <c:numCache>
                <c:formatCode>General</c:formatCode>
                <c:ptCount val="3"/>
                <c:pt idx="0">
                  <c:v>938</c:v>
                </c:pt>
                <c:pt idx="1">
                  <c:v>0</c:v>
                </c:pt>
                <c:pt idx="2">
                  <c:v>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04C-46D3-9202-5CDB99B139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182998544"/>
        <c:axId val="1182998960"/>
      </c:barChart>
      <c:catAx>
        <c:axId val="11829985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82998960"/>
        <c:crosses val="autoZero"/>
        <c:auto val="1"/>
        <c:lblAlgn val="ctr"/>
        <c:lblOffset val="100"/>
        <c:noMultiLvlLbl val="0"/>
      </c:catAx>
      <c:valAx>
        <c:axId val="1182998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82998544"/>
        <c:crosses val="autoZero"/>
        <c:crossBetween val="between"/>
      </c:valAx>
    </c:plotArea>
    <c:plotVisOnly val="1"/>
    <c:dispBlanksAs val="gap"/>
    <c:showDLblsOverMax val="0"/>
    <c:extLst/>
  </c:chart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TESLA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tx1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Sentiment!$C$20:$C$22</c:f>
              <c:strCache>
                <c:ptCount val="3"/>
                <c:pt idx="0">
                  <c:v>Positive</c:v>
                </c:pt>
                <c:pt idx="1">
                  <c:v>Neutral</c:v>
                </c:pt>
                <c:pt idx="2">
                  <c:v>Negative</c:v>
                </c:pt>
              </c:strCache>
            </c:strRef>
          </c:cat>
          <c:val>
            <c:numRef>
              <c:f>Sentiment!$L$20:$L$22</c:f>
              <c:numCache>
                <c:formatCode>General</c:formatCode>
                <c:ptCount val="3"/>
                <c:pt idx="0">
                  <c:v>865</c:v>
                </c:pt>
                <c:pt idx="1">
                  <c:v>2</c:v>
                </c:pt>
                <c:pt idx="2">
                  <c:v>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B28-47C4-A650-312D619DC6F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182998544"/>
        <c:axId val="1182998960"/>
      </c:barChart>
      <c:catAx>
        <c:axId val="11829985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82998960"/>
        <c:crosses val="autoZero"/>
        <c:auto val="1"/>
        <c:lblAlgn val="ctr"/>
        <c:lblOffset val="100"/>
        <c:noMultiLvlLbl val="0"/>
      </c:catAx>
      <c:valAx>
        <c:axId val="1182998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82998544"/>
        <c:crosses val="autoZero"/>
        <c:crossBetween val="between"/>
      </c:valAx>
    </c:plotArea>
    <c:plotVisOnly val="1"/>
    <c:dispBlanksAs val="gap"/>
    <c:showDLblsOverMax val="0"/>
    <c:extLst/>
  </c:chart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GOOGLE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tx1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Sentiment!$C$20:$C$22</c:f>
              <c:strCache>
                <c:ptCount val="3"/>
                <c:pt idx="0">
                  <c:v>Positive</c:v>
                </c:pt>
                <c:pt idx="1">
                  <c:v>Neutral</c:v>
                </c:pt>
                <c:pt idx="2">
                  <c:v>Negative</c:v>
                </c:pt>
              </c:strCache>
            </c:strRef>
          </c:cat>
          <c:val>
            <c:numRef>
              <c:f>Sentiment!$S$20:$S$22</c:f>
              <c:numCache>
                <c:formatCode>General</c:formatCode>
                <c:ptCount val="3"/>
                <c:pt idx="0">
                  <c:v>947</c:v>
                </c:pt>
                <c:pt idx="1">
                  <c:v>11</c:v>
                </c:pt>
                <c:pt idx="2">
                  <c:v>107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D58-491D-B88E-7BB99973D15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182998544"/>
        <c:axId val="1182998960"/>
      </c:barChart>
      <c:catAx>
        <c:axId val="11829985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82998960"/>
        <c:crosses val="autoZero"/>
        <c:auto val="1"/>
        <c:lblAlgn val="ctr"/>
        <c:lblOffset val="100"/>
        <c:noMultiLvlLbl val="0"/>
      </c:catAx>
      <c:valAx>
        <c:axId val="1182998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82998544"/>
        <c:crosses val="autoZero"/>
        <c:crossBetween val="between"/>
      </c:valAx>
    </c:plotArea>
    <c:plotVisOnly val="1"/>
    <c:dispBlanksAs val="gap"/>
    <c:showDLblsOverMax val="0"/>
    <c:extLst/>
  </c:chart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META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tx1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Sentiment!$C$20:$C$22</c:f>
              <c:strCache>
                <c:ptCount val="3"/>
                <c:pt idx="0">
                  <c:v>Positive</c:v>
                </c:pt>
                <c:pt idx="1">
                  <c:v>Neutral</c:v>
                </c:pt>
                <c:pt idx="2">
                  <c:v>Negative</c:v>
                </c:pt>
              </c:strCache>
            </c:strRef>
          </c:cat>
          <c:val>
            <c:numRef>
              <c:f>Sentiment!$AA$20:$AA$22</c:f>
              <c:numCache>
                <c:formatCode>General</c:formatCode>
                <c:ptCount val="3"/>
                <c:pt idx="0">
                  <c:v>657</c:v>
                </c:pt>
                <c:pt idx="1">
                  <c:v>203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57F-4E60-B935-515E184D874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182998544"/>
        <c:axId val="1182998960"/>
      </c:barChart>
      <c:catAx>
        <c:axId val="11829985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82998960"/>
        <c:crosses val="autoZero"/>
        <c:auto val="1"/>
        <c:lblAlgn val="ctr"/>
        <c:lblOffset val="100"/>
        <c:noMultiLvlLbl val="0"/>
      </c:catAx>
      <c:valAx>
        <c:axId val="1182998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82998544"/>
        <c:crosses val="autoZero"/>
        <c:crossBetween val="between"/>
      </c:valAx>
    </c:plotArea>
    <c:plotVisOnly val="1"/>
    <c:dispBlanksAs val="gap"/>
    <c:showDLblsOverMax val="0"/>
    <c:extLst/>
  </c:chart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APPLE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tx1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Sentiment!$C$20:$C$22</c:f>
              <c:strCache>
                <c:ptCount val="3"/>
                <c:pt idx="0">
                  <c:v>Positive</c:v>
                </c:pt>
                <c:pt idx="1">
                  <c:v>Neutral</c:v>
                </c:pt>
                <c:pt idx="2">
                  <c:v>Negative</c:v>
                </c:pt>
              </c:strCache>
            </c:strRef>
          </c:cat>
          <c:val>
            <c:numRef>
              <c:f>Sentiment!$AI$20:$AI$22</c:f>
              <c:numCache>
                <c:formatCode>General</c:formatCode>
                <c:ptCount val="3"/>
                <c:pt idx="0">
                  <c:v>880</c:v>
                </c:pt>
                <c:pt idx="1">
                  <c:v>3</c:v>
                </c:pt>
                <c:pt idx="2">
                  <c:v>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D3A-46F8-96F9-E1B47A65468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182998544"/>
        <c:axId val="1182998960"/>
      </c:barChart>
      <c:catAx>
        <c:axId val="11829985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82998960"/>
        <c:crosses val="autoZero"/>
        <c:auto val="1"/>
        <c:lblAlgn val="ctr"/>
        <c:lblOffset val="100"/>
        <c:noMultiLvlLbl val="0"/>
      </c:catAx>
      <c:valAx>
        <c:axId val="1182998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82998544"/>
        <c:crosses val="autoZero"/>
        <c:crossBetween val="between"/>
      </c:valAx>
    </c:plotArea>
    <c:plotVisOnly val="1"/>
    <c:dispBlanksAs val="gap"/>
    <c:showDLblsOverMax val="0"/>
    <c:extLst/>
  </c:chart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B4D4F41-6226-4F73-82FB-32AAAE221BA3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0B485757-3552-4C68-BD99-0B0E220D457F}">
      <dgm:prSet/>
      <dgm:spPr/>
      <dgm:t>
        <a:bodyPr/>
        <a:lstStyle/>
        <a:p>
          <a:r>
            <a:rPr lang="en-US" b="0" baseline="0"/>
            <a:t>Pulling data out of HTML and XML files – Beautiful Soup</a:t>
          </a:r>
          <a:endParaRPr lang="en-US"/>
        </a:p>
      </dgm:t>
    </dgm:pt>
    <dgm:pt modelId="{C0474077-11F0-4B5F-8FD7-79BDC4AB3503}" type="parTrans" cxnId="{42E9C22A-126E-4BE3-86B1-0A6F092009E5}">
      <dgm:prSet/>
      <dgm:spPr/>
      <dgm:t>
        <a:bodyPr/>
        <a:lstStyle/>
        <a:p>
          <a:endParaRPr lang="en-US"/>
        </a:p>
      </dgm:t>
    </dgm:pt>
    <dgm:pt modelId="{744ACDA4-13D3-4C46-A14F-8FC9DD5B6530}" type="sibTrans" cxnId="{42E9C22A-126E-4BE3-86B1-0A6F092009E5}">
      <dgm:prSet/>
      <dgm:spPr/>
      <dgm:t>
        <a:bodyPr/>
        <a:lstStyle/>
        <a:p>
          <a:endParaRPr lang="en-US"/>
        </a:p>
      </dgm:t>
    </dgm:pt>
    <dgm:pt modelId="{EE801592-2DDA-4E90-B6A5-F91B66D244B3}">
      <dgm:prSet/>
      <dgm:spPr/>
      <dgm:t>
        <a:bodyPr/>
        <a:lstStyle/>
        <a:p>
          <a:r>
            <a:rPr lang="en-US" b="0" baseline="0"/>
            <a:t>Remove hashtags, @mentions, URLs, etc. – Regular Expressions</a:t>
          </a:r>
          <a:endParaRPr lang="en-US"/>
        </a:p>
      </dgm:t>
    </dgm:pt>
    <dgm:pt modelId="{1FD359C2-19B5-4ED1-BF69-8D62BA66CB1E}" type="parTrans" cxnId="{ED470041-DD33-4BD7-B61A-3EEEAC87F9D1}">
      <dgm:prSet/>
      <dgm:spPr/>
      <dgm:t>
        <a:bodyPr/>
        <a:lstStyle/>
        <a:p>
          <a:endParaRPr lang="en-US"/>
        </a:p>
      </dgm:t>
    </dgm:pt>
    <dgm:pt modelId="{735EDBDB-46D0-44B7-95E9-207D8A673ABB}" type="sibTrans" cxnId="{ED470041-DD33-4BD7-B61A-3EEEAC87F9D1}">
      <dgm:prSet/>
      <dgm:spPr/>
      <dgm:t>
        <a:bodyPr/>
        <a:lstStyle/>
        <a:p>
          <a:endParaRPr lang="en-US"/>
        </a:p>
      </dgm:t>
    </dgm:pt>
    <dgm:pt modelId="{56EE92C6-AC48-4652-80B0-6B504D5E4A89}">
      <dgm:prSet/>
      <dgm:spPr/>
      <dgm:t>
        <a:bodyPr/>
        <a:lstStyle/>
        <a:p>
          <a:r>
            <a:rPr lang="en-US" b="0" baseline="0"/>
            <a:t>Remove non-alphabetic characters – Regular Expressions</a:t>
          </a:r>
          <a:endParaRPr lang="en-US"/>
        </a:p>
      </dgm:t>
    </dgm:pt>
    <dgm:pt modelId="{6083EAF6-152E-44CD-9494-A72DA64DE216}" type="parTrans" cxnId="{D92E95C0-6032-4860-B8E9-8E9E34EA0CEF}">
      <dgm:prSet/>
      <dgm:spPr/>
      <dgm:t>
        <a:bodyPr/>
        <a:lstStyle/>
        <a:p>
          <a:endParaRPr lang="en-US"/>
        </a:p>
      </dgm:t>
    </dgm:pt>
    <dgm:pt modelId="{F4489023-DD0B-46DF-AB2C-167A951B7FD3}" type="sibTrans" cxnId="{D92E95C0-6032-4860-B8E9-8E9E34EA0CEF}">
      <dgm:prSet/>
      <dgm:spPr/>
      <dgm:t>
        <a:bodyPr/>
        <a:lstStyle/>
        <a:p>
          <a:endParaRPr lang="en-US"/>
        </a:p>
      </dgm:t>
    </dgm:pt>
    <dgm:pt modelId="{E87113BE-E112-4672-A754-0B28B269B369}">
      <dgm:prSet/>
      <dgm:spPr/>
      <dgm:t>
        <a:bodyPr/>
        <a:lstStyle/>
        <a:p>
          <a:r>
            <a:rPr lang="en-US" b="0" baseline="0"/>
            <a:t>Tokenization</a:t>
          </a:r>
          <a:endParaRPr lang="en-US"/>
        </a:p>
      </dgm:t>
    </dgm:pt>
    <dgm:pt modelId="{3D42F7F7-50C3-4EA9-A8BC-22743E966BBF}" type="parTrans" cxnId="{164D7390-D229-4245-BF04-17AF96E8BE7F}">
      <dgm:prSet/>
      <dgm:spPr/>
      <dgm:t>
        <a:bodyPr/>
        <a:lstStyle/>
        <a:p>
          <a:endParaRPr lang="en-US"/>
        </a:p>
      </dgm:t>
    </dgm:pt>
    <dgm:pt modelId="{58F127C9-B907-495F-AB6D-E4FD8895D604}" type="sibTrans" cxnId="{164D7390-D229-4245-BF04-17AF96E8BE7F}">
      <dgm:prSet/>
      <dgm:spPr/>
      <dgm:t>
        <a:bodyPr/>
        <a:lstStyle/>
        <a:p>
          <a:endParaRPr lang="en-US"/>
        </a:p>
      </dgm:t>
    </dgm:pt>
    <dgm:pt modelId="{9A54F587-1A96-45B6-9585-CDD3AED5E444}">
      <dgm:prSet/>
      <dgm:spPr/>
      <dgm:t>
        <a:bodyPr/>
        <a:lstStyle/>
        <a:p>
          <a:r>
            <a:rPr lang="en-US" b="0" baseline="0"/>
            <a:t>Stop words removal</a:t>
          </a:r>
          <a:endParaRPr lang="en-US"/>
        </a:p>
      </dgm:t>
    </dgm:pt>
    <dgm:pt modelId="{70A0EB9C-747F-44FF-9EC4-06D67FD4FF6B}" type="parTrans" cxnId="{80543D2C-3CA0-430F-AA36-16500279A5F5}">
      <dgm:prSet/>
      <dgm:spPr/>
      <dgm:t>
        <a:bodyPr/>
        <a:lstStyle/>
        <a:p>
          <a:endParaRPr lang="en-US"/>
        </a:p>
      </dgm:t>
    </dgm:pt>
    <dgm:pt modelId="{66FA3BC9-5FF5-4DE8-92E8-E04F3B1A5109}" type="sibTrans" cxnId="{80543D2C-3CA0-430F-AA36-16500279A5F5}">
      <dgm:prSet/>
      <dgm:spPr/>
      <dgm:t>
        <a:bodyPr/>
        <a:lstStyle/>
        <a:p>
          <a:endParaRPr lang="en-US"/>
        </a:p>
      </dgm:t>
    </dgm:pt>
    <dgm:pt modelId="{C7F559E7-CF67-40E3-92D1-C5C3A7D5300F}">
      <dgm:prSet/>
      <dgm:spPr/>
      <dgm:t>
        <a:bodyPr/>
        <a:lstStyle/>
        <a:p>
          <a:r>
            <a:rPr lang="en-US" b="0" baseline="0"/>
            <a:t>Lemmatization</a:t>
          </a:r>
          <a:endParaRPr lang="en-US"/>
        </a:p>
      </dgm:t>
    </dgm:pt>
    <dgm:pt modelId="{0F7BD00B-556D-4E41-B8FF-AB0978A93BE2}" type="parTrans" cxnId="{E18755E0-EE3C-4F1F-82E8-AA007395DF19}">
      <dgm:prSet/>
      <dgm:spPr/>
      <dgm:t>
        <a:bodyPr/>
        <a:lstStyle/>
        <a:p>
          <a:endParaRPr lang="en-US"/>
        </a:p>
      </dgm:t>
    </dgm:pt>
    <dgm:pt modelId="{5F2FE030-7AA5-4E14-A53B-B360B94E56E4}" type="sibTrans" cxnId="{E18755E0-EE3C-4F1F-82E8-AA007395DF19}">
      <dgm:prSet/>
      <dgm:spPr/>
      <dgm:t>
        <a:bodyPr/>
        <a:lstStyle/>
        <a:p>
          <a:endParaRPr lang="en-US"/>
        </a:p>
      </dgm:t>
    </dgm:pt>
    <dgm:pt modelId="{F6D566E7-85C7-40AF-9E51-B10F5E2981B8}" type="pres">
      <dgm:prSet presAssocID="{8B4D4F41-6226-4F73-82FB-32AAAE221BA3}" presName="diagram" presStyleCnt="0">
        <dgm:presLayoutVars>
          <dgm:dir/>
          <dgm:resizeHandles val="exact"/>
        </dgm:presLayoutVars>
      </dgm:prSet>
      <dgm:spPr/>
    </dgm:pt>
    <dgm:pt modelId="{423B14F4-01C7-447D-9ECB-E80593B299FF}" type="pres">
      <dgm:prSet presAssocID="{0B485757-3552-4C68-BD99-0B0E220D457F}" presName="node" presStyleLbl="node1" presStyleIdx="0" presStyleCnt="6">
        <dgm:presLayoutVars>
          <dgm:bulletEnabled val="1"/>
        </dgm:presLayoutVars>
      </dgm:prSet>
      <dgm:spPr/>
    </dgm:pt>
    <dgm:pt modelId="{B4ED820B-E3BC-484D-A63D-3E93DC2CDF7D}" type="pres">
      <dgm:prSet presAssocID="{744ACDA4-13D3-4C46-A14F-8FC9DD5B6530}" presName="sibTrans" presStyleCnt="0"/>
      <dgm:spPr/>
    </dgm:pt>
    <dgm:pt modelId="{BA270535-049C-4B93-9D4D-51F7F6A6165E}" type="pres">
      <dgm:prSet presAssocID="{EE801592-2DDA-4E90-B6A5-F91B66D244B3}" presName="node" presStyleLbl="node1" presStyleIdx="1" presStyleCnt="6">
        <dgm:presLayoutVars>
          <dgm:bulletEnabled val="1"/>
        </dgm:presLayoutVars>
      </dgm:prSet>
      <dgm:spPr/>
    </dgm:pt>
    <dgm:pt modelId="{28110AAA-71CA-4CE0-955A-3C2ED18ADB85}" type="pres">
      <dgm:prSet presAssocID="{735EDBDB-46D0-44B7-95E9-207D8A673ABB}" presName="sibTrans" presStyleCnt="0"/>
      <dgm:spPr/>
    </dgm:pt>
    <dgm:pt modelId="{233E1BE9-2E73-4E92-8283-EE4420A3B4B5}" type="pres">
      <dgm:prSet presAssocID="{56EE92C6-AC48-4652-80B0-6B504D5E4A89}" presName="node" presStyleLbl="node1" presStyleIdx="2" presStyleCnt="6">
        <dgm:presLayoutVars>
          <dgm:bulletEnabled val="1"/>
        </dgm:presLayoutVars>
      </dgm:prSet>
      <dgm:spPr/>
    </dgm:pt>
    <dgm:pt modelId="{112FD732-3EA1-4EA4-AD43-CEBD9BDBE34C}" type="pres">
      <dgm:prSet presAssocID="{F4489023-DD0B-46DF-AB2C-167A951B7FD3}" presName="sibTrans" presStyleCnt="0"/>
      <dgm:spPr/>
    </dgm:pt>
    <dgm:pt modelId="{CC0C0F7D-5615-4453-AB43-75DAFFAF0C88}" type="pres">
      <dgm:prSet presAssocID="{E87113BE-E112-4672-A754-0B28B269B369}" presName="node" presStyleLbl="node1" presStyleIdx="3" presStyleCnt="6">
        <dgm:presLayoutVars>
          <dgm:bulletEnabled val="1"/>
        </dgm:presLayoutVars>
      </dgm:prSet>
      <dgm:spPr/>
    </dgm:pt>
    <dgm:pt modelId="{6FC9B146-F2DD-4284-AEBA-FC1588D884DF}" type="pres">
      <dgm:prSet presAssocID="{58F127C9-B907-495F-AB6D-E4FD8895D604}" presName="sibTrans" presStyleCnt="0"/>
      <dgm:spPr/>
    </dgm:pt>
    <dgm:pt modelId="{F5DDE195-5133-4959-924A-D7D49C49A556}" type="pres">
      <dgm:prSet presAssocID="{9A54F587-1A96-45B6-9585-CDD3AED5E444}" presName="node" presStyleLbl="node1" presStyleIdx="4" presStyleCnt="6">
        <dgm:presLayoutVars>
          <dgm:bulletEnabled val="1"/>
        </dgm:presLayoutVars>
      </dgm:prSet>
      <dgm:spPr/>
    </dgm:pt>
    <dgm:pt modelId="{203674AC-B257-4BF6-9A9E-B93DEA9FE55F}" type="pres">
      <dgm:prSet presAssocID="{66FA3BC9-5FF5-4DE8-92E8-E04F3B1A5109}" presName="sibTrans" presStyleCnt="0"/>
      <dgm:spPr/>
    </dgm:pt>
    <dgm:pt modelId="{44136247-83F9-404C-AA73-999ECC17DC32}" type="pres">
      <dgm:prSet presAssocID="{C7F559E7-CF67-40E3-92D1-C5C3A7D5300F}" presName="node" presStyleLbl="node1" presStyleIdx="5" presStyleCnt="6">
        <dgm:presLayoutVars>
          <dgm:bulletEnabled val="1"/>
        </dgm:presLayoutVars>
      </dgm:prSet>
      <dgm:spPr/>
    </dgm:pt>
  </dgm:ptLst>
  <dgm:cxnLst>
    <dgm:cxn modelId="{91F81900-3C1E-4E94-9813-B818C2D12BE8}" type="presOf" srcId="{0B485757-3552-4C68-BD99-0B0E220D457F}" destId="{423B14F4-01C7-447D-9ECB-E80593B299FF}" srcOrd="0" destOrd="0" presId="urn:microsoft.com/office/officeart/2005/8/layout/default"/>
    <dgm:cxn modelId="{42E9C22A-126E-4BE3-86B1-0A6F092009E5}" srcId="{8B4D4F41-6226-4F73-82FB-32AAAE221BA3}" destId="{0B485757-3552-4C68-BD99-0B0E220D457F}" srcOrd="0" destOrd="0" parTransId="{C0474077-11F0-4B5F-8FD7-79BDC4AB3503}" sibTransId="{744ACDA4-13D3-4C46-A14F-8FC9DD5B6530}"/>
    <dgm:cxn modelId="{80543D2C-3CA0-430F-AA36-16500279A5F5}" srcId="{8B4D4F41-6226-4F73-82FB-32AAAE221BA3}" destId="{9A54F587-1A96-45B6-9585-CDD3AED5E444}" srcOrd="4" destOrd="0" parTransId="{70A0EB9C-747F-44FF-9EC4-06D67FD4FF6B}" sibTransId="{66FA3BC9-5FF5-4DE8-92E8-E04F3B1A5109}"/>
    <dgm:cxn modelId="{458F6833-0AE2-409F-9369-8E998FE96E9B}" type="presOf" srcId="{8B4D4F41-6226-4F73-82FB-32AAAE221BA3}" destId="{F6D566E7-85C7-40AF-9E51-B10F5E2981B8}" srcOrd="0" destOrd="0" presId="urn:microsoft.com/office/officeart/2005/8/layout/default"/>
    <dgm:cxn modelId="{ED470041-DD33-4BD7-B61A-3EEEAC87F9D1}" srcId="{8B4D4F41-6226-4F73-82FB-32AAAE221BA3}" destId="{EE801592-2DDA-4E90-B6A5-F91B66D244B3}" srcOrd="1" destOrd="0" parTransId="{1FD359C2-19B5-4ED1-BF69-8D62BA66CB1E}" sibTransId="{735EDBDB-46D0-44B7-95E9-207D8A673ABB}"/>
    <dgm:cxn modelId="{359F314B-D3BF-4563-8D5B-62740779B819}" type="presOf" srcId="{56EE92C6-AC48-4652-80B0-6B504D5E4A89}" destId="{233E1BE9-2E73-4E92-8283-EE4420A3B4B5}" srcOrd="0" destOrd="0" presId="urn:microsoft.com/office/officeart/2005/8/layout/default"/>
    <dgm:cxn modelId="{7942737E-13BC-44B8-9D5B-04FB80024FF9}" type="presOf" srcId="{C7F559E7-CF67-40E3-92D1-C5C3A7D5300F}" destId="{44136247-83F9-404C-AA73-999ECC17DC32}" srcOrd="0" destOrd="0" presId="urn:microsoft.com/office/officeart/2005/8/layout/default"/>
    <dgm:cxn modelId="{164D7390-D229-4245-BF04-17AF96E8BE7F}" srcId="{8B4D4F41-6226-4F73-82FB-32AAAE221BA3}" destId="{E87113BE-E112-4672-A754-0B28B269B369}" srcOrd="3" destOrd="0" parTransId="{3D42F7F7-50C3-4EA9-A8BC-22743E966BBF}" sibTransId="{58F127C9-B907-495F-AB6D-E4FD8895D604}"/>
    <dgm:cxn modelId="{128F19AB-6CA5-4489-A200-5E5744C004C8}" type="presOf" srcId="{E87113BE-E112-4672-A754-0B28B269B369}" destId="{CC0C0F7D-5615-4453-AB43-75DAFFAF0C88}" srcOrd="0" destOrd="0" presId="urn:microsoft.com/office/officeart/2005/8/layout/default"/>
    <dgm:cxn modelId="{D92E95C0-6032-4860-B8E9-8E9E34EA0CEF}" srcId="{8B4D4F41-6226-4F73-82FB-32AAAE221BA3}" destId="{56EE92C6-AC48-4652-80B0-6B504D5E4A89}" srcOrd="2" destOrd="0" parTransId="{6083EAF6-152E-44CD-9494-A72DA64DE216}" sibTransId="{F4489023-DD0B-46DF-AB2C-167A951B7FD3}"/>
    <dgm:cxn modelId="{E18755E0-EE3C-4F1F-82E8-AA007395DF19}" srcId="{8B4D4F41-6226-4F73-82FB-32AAAE221BA3}" destId="{C7F559E7-CF67-40E3-92D1-C5C3A7D5300F}" srcOrd="5" destOrd="0" parTransId="{0F7BD00B-556D-4E41-B8FF-AB0978A93BE2}" sibTransId="{5F2FE030-7AA5-4E14-A53B-B360B94E56E4}"/>
    <dgm:cxn modelId="{CD762BEB-9077-4C40-8208-BFF940514072}" type="presOf" srcId="{9A54F587-1A96-45B6-9585-CDD3AED5E444}" destId="{F5DDE195-5133-4959-924A-D7D49C49A556}" srcOrd="0" destOrd="0" presId="urn:microsoft.com/office/officeart/2005/8/layout/default"/>
    <dgm:cxn modelId="{C179A7EC-E0AB-41B2-97CF-585E9B5D9980}" type="presOf" srcId="{EE801592-2DDA-4E90-B6A5-F91B66D244B3}" destId="{BA270535-049C-4B93-9D4D-51F7F6A6165E}" srcOrd="0" destOrd="0" presId="urn:microsoft.com/office/officeart/2005/8/layout/default"/>
    <dgm:cxn modelId="{D756F5E0-16DF-4596-880A-D02978F527BC}" type="presParOf" srcId="{F6D566E7-85C7-40AF-9E51-B10F5E2981B8}" destId="{423B14F4-01C7-447D-9ECB-E80593B299FF}" srcOrd="0" destOrd="0" presId="urn:microsoft.com/office/officeart/2005/8/layout/default"/>
    <dgm:cxn modelId="{51E0F530-E9EC-4438-809B-78BBDF95D229}" type="presParOf" srcId="{F6D566E7-85C7-40AF-9E51-B10F5E2981B8}" destId="{B4ED820B-E3BC-484D-A63D-3E93DC2CDF7D}" srcOrd="1" destOrd="0" presId="urn:microsoft.com/office/officeart/2005/8/layout/default"/>
    <dgm:cxn modelId="{A8B2E8A0-CA3F-4CD2-B36C-16BB573547BE}" type="presParOf" srcId="{F6D566E7-85C7-40AF-9E51-B10F5E2981B8}" destId="{BA270535-049C-4B93-9D4D-51F7F6A6165E}" srcOrd="2" destOrd="0" presId="urn:microsoft.com/office/officeart/2005/8/layout/default"/>
    <dgm:cxn modelId="{F1691523-5C26-439E-A9B6-98BE12CCF3AE}" type="presParOf" srcId="{F6D566E7-85C7-40AF-9E51-B10F5E2981B8}" destId="{28110AAA-71CA-4CE0-955A-3C2ED18ADB85}" srcOrd="3" destOrd="0" presId="urn:microsoft.com/office/officeart/2005/8/layout/default"/>
    <dgm:cxn modelId="{4D4628C1-F993-48D7-9438-CF727F9DA540}" type="presParOf" srcId="{F6D566E7-85C7-40AF-9E51-B10F5E2981B8}" destId="{233E1BE9-2E73-4E92-8283-EE4420A3B4B5}" srcOrd="4" destOrd="0" presId="urn:microsoft.com/office/officeart/2005/8/layout/default"/>
    <dgm:cxn modelId="{22063244-00FC-45A5-B8F9-71F9277FF770}" type="presParOf" srcId="{F6D566E7-85C7-40AF-9E51-B10F5E2981B8}" destId="{112FD732-3EA1-4EA4-AD43-CEBD9BDBE34C}" srcOrd="5" destOrd="0" presId="urn:microsoft.com/office/officeart/2005/8/layout/default"/>
    <dgm:cxn modelId="{9EA87ACF-2F0A-443C-B787-23A977964F20}" type="presParOf" srcId="{F6D566E7-85C7-40AF-9E51-B10F5E2981B8}" destId="{CC0C0F7D-5615-4453-AB43-75DAFFAF0C88}" srcOrd="6" destOrd="0" presId="urn:microsoft.com/office/officeart/2005/8/layout/default"/>
    <dgm:cxn modelId="{523B771C-A1FB-47EC-A3AD-B2C5BBFC07C1}" type="presParOf" srcId="{F6D566E7-85C7-40AF-9E51-B10F5E2981B8}" destId="{6FC9B146-F2DD-4284-AEBA-FC1588D884DF}" srcOrd="7" destOrd="0" presId="urn:microsoft.com/office/officeart/2005/8/layout/default"/>
    <dgm:cxn modelId="{A31BAC38-811E-436F-80DE-74A167F96787}" type="presParOf" srcId="{F6D566E7-85C7-40AF-9E51-B10F5E2981B8}" destId="{F5DDE195-5133-4959-924A-D7D49C49A556}" srcOrd="8" destOrd="0" presId="urn:microsoft.com/office/officeart/2005/8/layout/default"/>
    <dgm:cxn modelId="{C48606F1-4FB1-4ED1-B278-1FB7506756EC}" type="presParOf" srcId="{F6D566E7-85C7-40AF-9E51-B10F5E2981B8}" destId="{203674AC-B257-4BF6-9A9E-B93DEA9FE55F}" srcOrd="9" destOrd="0" presId="urn:microsoft.com/office/officeart/2005/8/layout/default"/>
    <dgm:cxn modelId="{0A2F32C7-C7DE-49F8-AD70-D3496838347D}" type="presParOf" srcId="{F6D566E7-85C7-40AF-9E51-B10F5E2981B8}" destId="{44136247-83F9-404C-AA73-999ECC17DC32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3B14F4-01C7-447D-9ECB-E80593B299FF}">
      <dsp:nvSpPr>
        <dsp:cNvPr id="0" name=""/>
        <dsp:cNvSpPr/>
      </dsp:nvSpPr>
      <dsp:spPr>
        <a:xfrm>
          <a:off x="791417" y="2555"/>
          <a:ext cx="2578828" cy="154729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baseline="0"/>
            <a:t>Pulling data out of HTML and XML files – Beautiful Soup</a:t>
          </a:r>
          <a:endParaRPr lang="en-US" sz="1700" kern="1200"/>
        </a:p>
      </dsp:txBody>
      <dsp:txXfrm>
        <a:off x="791417" y="2555"/>
        <a:ext cx="2578828" cy="1547297"/>
      </dsp:txXfrm>
    </dsp:sp>
    <dsp:sp modelId="{BA270535-049C-4B93-9D4D-51F7F6A6165E}">
      <dsp:nvSpPr>
        <dsp:cNvPr id="0" name=""/>
        <dsp:cNvSpPr/>
      </dsp:nvSpPr>
      <dsp:spPr>
        <a:xfrm>
          <a:off x="3628129" y="2555"/>
          <a:ext cx="2578828" cy="1547297"/>
        </a:xfrm>
        <a:prstGeom prst="rect">
          <a:avLst/>
        </a:prstGeom>
        <a:solidFill>
          <a:schemeClr val="accent5">
            <a:hueOff val="0"/>
            <a:satOff val="0"/>
            <a:lumOff val="-1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baseline="0"/>
            <a:t>Remove hashtags, @mentions, URLs, etc. – Regular Expressions</a:t>
          </a:r>
          <a:endParaRPr lang="en-US" sz="1700" kern="1200"/>
        </a:p>
      </dsp:txBody>
      <dsp:txXfrm>
        <a:off x="3628129" y="2555"/>
        <a:ext cx="2578828" cy="1547297"/>
      </dsp:txXfrm>
    </dsp:sp>
    <dsp:sp modelId="{233E1BE9-2E73-4E92-8283-EE4420A3B4B5}">
      <dsp:nvSpPr>
        <dsp:cNvPr id="0" name=""/>
        <dsp:cNvSpPr/>
      </dsp:nvSpPr>
      <dsp:spPr>
        <a:xfrm>
          <a:off x="6464840" y="2555"/>
          <a:ext cx="2578828" cy="1547297"/>
        </a:xfrm>
        <a:prstGeom prst="rect">
          <a:avLst/>
        </a:prstGeom>
        <a:solidFill>
          <a:schemeClr val="accent5">
            <a:hueOff val="0"/>
            <a:satOff val="0"/>
            <a:lumOff val="-2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baseline="0"/>
            <a:t>Remove non-alphabetic characters – Regular Expressions</a:t>
          </a:r>
          <a:endParaRPr lang="en-US" sz="1700" kern="1200"/>
        </a:p>
      </dsp:txBody>
      <dsp:txXfrm>
        <a:off x="6464840" y="2555"/>
        <a:ext cx="2578828" cy="1547297"/>
      </dsp:txXfrm>
    </dsp:sp>
    <dsp:sp modelId="{CC0C0F7D-5615-4453-AB43-75DAFFAF0C88}">
      <dsp:nvSpPr>
        <dsp:cNvPr id="0" name=""/>
        <dsp:cNvSpPr/>
      </dsp:nvSpPr>
      <dsp:spPr>
        <a:xfrm>
          <a:off x="791417" y="1807735"/>
          <a:ext cx="2578828" cy="1547297"/>
        </a:xfrm>
        <a:prstGeom prst="rect">
          <a:avLst/>
        </a:prstGeom>
        <a:solidFill>
          <a:schemeClr val="accent5">
            <a:hueOff val="0"/>
            <a:satOff val="0"/>
            <a:lumOff val="-423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baseline="0"/>
            <a:t>Tokenization</a:t>
          </a:r>
          <a:endParaRPr lang="en-US" sz="1700" kern="1200"/>
        </a:p>
      </dsp:txBody>
      <dsp:txXfrm>
        <a:off x="791417" y="1807735"/>
        <a:ext cx="2578828" cy="1547297"/>
      </dsp:txXfrm>
    </dsp:sp>
    <dsp:sp modelId="{F5DDE195-5133-4959-924A-D7D49C49A556}">
      <dsp:nvSpPr>
        <dsp:cNvPr id="0" name=""/>
        <dsp:cNvSpPr/>
      </dsp:nvSpPr>
      <dsp:spPr>
        <a:xfrm>
          <a:off x="3628129" y="1807735"/>
          <a:ext cx="2578828" cy="1547297"/>
        </a:xfrm>
        <a:prstGeom prst="rect">
          <a:avLst/>
        </a:prstGeom>
        <a:solidFill>
          <a:schemeClr val="accent5">
            <a:hueOff val="0"/>
            <a:satOff val="0"/>
            <a:lumOff val="-564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baseline="0"/>
            <a:t>Stop words removal</a:t>
          </a:r>
          <a:endParaRPr lang="en-US" sz="1700" kern="1200"/>
        </a:p>
      </dsp:txBody>
      <dsp:txXfrm>
        <a:off x="3628129" y="1807735"/>
        <a:ext cx="2578828" cy="1547297"/>
      </dsp:txXfrm>
    </dsp:sp>
    <dsp:sp modelId="{44136247-83F9-404C-AA73-999ECC17DC32}">
      <dsp:nvSpPr>
        <dsp:cNvPr id="0" name=""/>
        <dsp:cNvSpPr/>
      </dsp:nvSpPr>
      <dsp:spPr>
        <a:xfrm>
          <a:off x="6464840" y="1807735"/>
          <a:ext cx="2578828" cy="1547297"/>
        </a:xfrm>
        <a:prstGeom prst="rect">
          <a:avLst/>
        </a:prstGeom>
        <a:solidFill>
          <a:schemeClr val="accent5">
            <a:hueOff val="0"/>
            <a:satOff val="0"/>
            <a:lumOff val="-70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baseline="0"/>
            <a:t>Lemmatization</a:t>
          </a:r>
          <a:endParaRPr lang="en-US" sz="1700" kern="1200"/>
        </a:p>
      </dsp:txBody>
      <dsp:txXfrm>
        <a:off x="6464840" y="1807735"/>
        <a:ext cx="2578828" cy="15472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sv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3.jpeg>
</file>

<file path=ppt/media/image4.png>
</file>

<file path=ppt/media/image5.jp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004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147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2404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409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695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811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233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45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984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526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442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563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88" r:id="rId4"/>
    <p:sldLayoutId id="2147483689" r:id="rId5"/>
    <p:sldLayoutId id="2147483694" r:id="rId6"/>
    <p:sldLayoutId id="2147483690" r:id="rId7"/>
    <p:sldLayoutId id="2147483691" r:id="rId8"/>
    <p:sldLayoutId id="2147483692" r:id="rId9"/>
    <p:sldLayoutId id="2147483693" r:id="rId10"/>
    <p:sldLayoutId id="2147483695" r:id="rId11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teinspector.com/images/investing/market-price-charts/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V06G64B_O8o" TargetMode="External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dosn.org/blog/unveiling-the-secret-through-machine-learning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ibrewiki.net/wiki/%ED%8A%B8%EC%9C%84%ED%84%B0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hyperlink" Target="https://blog.keliweb.it/2015/06/google-trend-scoprire-cosa-cercano-gli-utenti-in-tempo-reale/" TargetMode="External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413CD7F-736E-4AF7-AB2B-473CAA9E1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2088" y="-2732"/>
            <a:ext cx="4626864" cy="1576783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1263F21-FD5C-49D9-B5D3-5B94A4C998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16941"/>
            <a:ext cx="1000102" cy="357283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Office building overlayed with stock market graphs">
            <a:extLst>
              <a:ext uri="{FF2B5EF4-FFF2-40B4-BE49-F238E27FC236}">
                <a16:creationId xmlns:a16="http://schemas.microsoft.com/office/drawing/2014/main" id="{13A5029F-32E2-3C94-59C1-BEEAAF09E3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25" r="1" b="1"/>
          <a:stretch/>
        </p:blipFill>
        <p:spPr>
          <a:xfrm>
            <a:off x="7541111" y="1637130"/>
            <a:ext cx="4650889" cy="3547872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175FEE01-7E1C-48BD-8FD4-2790F781F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102" y="1616941"/>
            <a:ext cx="6547110" cy="35728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CCEC74-4DAF-C2FB-DF76-D22993FE77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5103" y="1936224"/>
            <a:ext cx="5516324" cy="2934270"/>
          </a:xfrm>
        </p:spPr>
        <p:txBody>
          <a:bodyPr>
            <a:normAutofit/>
          </a:bodyPr>
          <a:lstStyle/>
          <a:p>
            <a:pPr>
              <a:lnSpc>
                <a:spcPct val="115000"/>
              </a:lnSpc>
            </a:pPr>
            <a:r>
              <a:rPr lang="en-US" sz="2600" b="1" dirty="0">
                <a:solidFill>
                  <a:schemeClr val="bg1"/>
                </a:solidFill>
              </a:rPr>
              <a:t>Applying Machine Learning Algorithms and </a:t>
            </a:r>
            <a:r>
              <a:rPr lang="en-US" sz="2600" b="1" dirty="0" err="1">
                <a:solidFill>
                  <a:schemeClr val="bg1"/>
                </a:solidFill>
              </a:rPr>
              <a:t>SENTIMENt</a:t>
            </a:r>
            <a:r>
              <a:rPr lang="en-US" sz="2600" b="1" dirty="0">
                <a:solidFill>
                  <a:schemeClr val="bg1"/>
                </a:solidFill>
              </a:rPr>
              <a:t> ANALYSIS FOR THE PREDICTION OF STOCK PRICES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0598E82-FBBE-4514-AC7D-75D1347F8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254388"/>
            <a:ext cx="7498081" cy="159725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3D4205-00DF-0B3C-8A38-CB3357D4AF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5104" y="5431808"/>
            <a:ext cx="5227711" cy="792469"/>
          </a:xfrm>
        </p:spPr>
        <p:txBody>
          <a:bodyPr anchor="t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100" b="1" dirty="0"/>
              <a:t>Adriana Trigueros</a:t>
            </a:r>
          </a:p>
          <a:p>
            <a:pPr>
              <a:lnSpc>
                <a:spcPct val="140000"/>
              </a:lnSpc>
            </a:pPr>
            <a:r>
              <a:rPr lang="en-US" sz="1100" b="1" dirty="0"/>
              <a:t>September 2022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D36EA07-E1C7-4DE1-B196-FBCA4D1A0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57405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FC17599-20C8-4B64-8853-7E2891FC7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9808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2B342F4-B533-4771-B828-654C36158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517705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213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FDDA01-6BAA-CE44-426A-717009829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1.1 Tweets Cleaning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1" name="Content Placeholder 2">
            <a:extLst>
              <a:ext uri="{FF2B5EF4-FFF2-40B4-BE49-F238E27FC236}">
                <a16:creationId xmlns:a16="http://schemas.microsoft.com/office/drawing/2014/main" id="{993CAD0E-A486-0A54-0000-F57491A901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9107886"/>
              </p:ext>
            </p:extLst>
          </p:nvPr>
        </p:nvGraphicFramePr>
        <p:xfrm>
          <a:off x="1713976" y="2887824"/>
          <a:ext cx="9835087" cy="3357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4865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5508"/>
            <a:ext cx="4668819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FDDA01-6BAA-CE44-426A-717009829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825" y="1709530"/>
            <a:ext cx="3754671" cy="252851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b="0" cap="all" dirty="0">
                <a:solidFill>
                  <a:schemeClr val="bg1"/>
                </a:solidFill>
              </a:rPr>
              <a:t>Twitter Dataset - Cleaned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BBD49B71-B686-4DFD-93AD-40CB19B62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2066" y="0"/>
            <a:ext cx="7519934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Table&#10;&#10;Description automatically generated">
            <a:extLst>
              <a:ext uri="{FF2B5EF4-FFF2-40B4-BE49-F238E27FC236}">
                <a16:creationId xmlns:a16="http://schemas.microsoft.com/office/drawing/2014/main" id="{61A40812-4199-42DE-F084-F3DC59BEC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3973" y="1095508"/>
            <a:ext cx="6212871" cy="5016894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6534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340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EB1CCE3-FB1D-471C-9AFE-D20E81E64A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825689"/>
            <a:ext cx="6795928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FDDA01-6BAA-CE44-426A-717009829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622" y="1113327"/>
            <a:ext cx="4862811" cy="20194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1.2 Sentiment Analysis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0F38E87-6AF8-4488-B608-9FA2F57B4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89697"/>
            <a:ext cx="1070775" cy="2466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CC3B76D-CC6E-42D0-8666-2A2164AB5A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355896"/>
            <a:ext cx="679399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2BA9D6C-8214-4E25-AF8B-48762AD8D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9" y="3419903"/>
            <a:ext cx="5789163" cy="3438097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BE9B8BD-472F-4F54-AC9D-101EE34969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71A14F-64B0-4CCE-900E-695C55EFF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25689"/>
            <a:ext cx="679399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CF647-7F94-3A54-EDC0-42B4677DF6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4622" y="3707541"/>
            <a:ext cx="5117253" cy="2505801"/>
          </a:xfrm>
        </p:spPr>
        <p:txBody>
          <a:bodyPr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Rule based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</a:rPr>
              <a:t>VADER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FDBC76A-295F-4635-A28D-ADA24F38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39893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C239E6A7-D760-8D40-DEE8-C2D7C48EC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4569" y="1488271"/>
            <a:ext cx="4362798" cy="3817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2009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5508"/>
            <a:ext cx="4668819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A7B763-F8C7-48B5-2A7B-3EF167613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825" y="1709530"/>
            <a:ext cx="3754671" cy="252851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b="0" cap="all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BD49B71-B686-4DFD-93AD-40CB19B62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2066" y="0"/>
            <a:ext cx="7519934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6534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4B5D9F6C-AC9A-A3DD-EE89-885EB97F1E5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7603545"/>
              </p:ext>
            </p:extLst>
          </p:nvPr>
        </p:nvGraphicFramePr>
        <p:xfrm>
          <a:off x="6052459" y="344788"/>
          <a:ext cx="2379574" cy="18596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E2E7510B-8656-4CCC-8C65-2584095DDB7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18500182"/>
              </p:ext>
            </p:extLst>
          </p:nvPr>
        </p:nvGraphicFramePr>
        <p:xfrm>
          <a:off x="8825031" y="273226"/>
          <a:ext cx="2379575" cy="19481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E8585031-38F9-4F95-9F76-C8D07EE5B22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69178630"/>
              </p:ext>
            </p:extLst>
          </p:nvPr>
        </p:nvGraphicFramePr>
        <p:xfrm>
          <a:off x="6052458" y="2461681"/>
          <a:ext cx="2379575" cy="19346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21D44F3D-4DB9-491A-9350-2226A3664F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8839422"/>
              </p:ext>
            </p:extLst>
          </p:nvPr>
        </p:nvGraphicFramePr>
        <p:xfrm>
          <a:off x="8825031" y="2625998"/>
          <a:ext cx="2343470" cy="17703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73AD4216-7BEF-495A-83C0-D532DB73CDD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29520730"/>
              </p:ext>
            </p:extLst>
          </p:nvPr>
        </p:nvGraphicFramePr>
        <p:xfrm>
          <a:off x="7242245" y="4537363"/>
          <a:ext cx="2588291" cy="18596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563488C0-84EA-E095-FD7A-D69358C17C0F}"/>
              </a:ext>
            </a:extLst>
          </p:cNvPr>
          <p:cNvSpPr txBox="1">
            <a:spLocks/>
          </p:cNvSpPr>
          <p:nvPr/>
        </p:nvSpPr>
        <p:spPr>
          <a:xfrm>
            <a:off x="353546" y="2145991"/>
            <a:ext cx="3961724" cy="201948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36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Sentiment Analysis Results</a:t>
            </a:r>
          </a:p>
        </p:txBody>
      </p:sp>
    </p:spTree>
    <p:extLst>
      <p:ext uri="{BB962C8B-B14F-4D97-AF65-F5344CB8AC3E}">
        <p14:creationId xmlns:p14="http://schemas.microsoft.com/office/powerpoint/2010/main" val="15131461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7235" y="758246"/>
            <a:ext cx="4658480" cy="538631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FDDA01-6BAA-CE44-426A-717009829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18" y="1072110"/>
            <a:ext cx="3611029" cy="1862345"/>
          </a:xfrm>
        </p:spPr>
        <p:txBody>
          <a:bodyPr>
            <a:normAutofit/>
          </a:bodyPr>
          <a:lstStyle/>
          <a:p>
            <a:r>
              <a:rPr lang="en-US" dirty="0"/>
              <a:t>1.3 Feature Engineering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060C0F7-61A6-4E64-A77E-AFBD81127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84060" y="0"/>
            <a:ext cx="7507940" cy="76522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CF647-7F94-3A54-EDC0-42B4677DF6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874" y="2934455"/>
            <a:ext cx="3616073" cy="2840139"/>
          </a:xfrm>
        </p:spPr>
        <p:txBody>
          <a:bodyPr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Calculating Stock Returns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</a:rPr>
              <a:t>Dropping Unnecessary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/>
          </a:p>
        </p:txBody>
      </p:sp>
      <p:pic>
        <p:nvPicPr>
          <p:cNvPr id="6" name="Picture 5" descr="Chart, scatter chart">
            <a:extLst>
              <a:ext uri="{FF2B5EF4-FFF2-40B4-BE49-F238E27FC236}">
                <a16:creationId xmlns:a16="http://schemas.microsoft.com/office/drawing/2014/main" id="{300590F3-0EDA-273C-D8D2-CAA2EEE74F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8" r="1" b="1"/>
          <a:stretch/>
        </p:blipFill>
        <p:spPr>
          <a:xfrm>
            <a:off x="4651245" y="721762"/>
            <a:ext cx="7500472" cy="5431128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6" y="6144564"/>
            <a:ext cx="4656246" cy="7134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15122" y="6167615"/>
            <a:ext cx="7473828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6241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713436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3637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EB1CCE3-FB1D-471C-9AFE-D20E81E64A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825689"/>
            <a:ext cx="6795928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FDDA01-6BAA-CE44-426A-717009829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622" y="1113327"/>
            <a:ext cx="4862811" cy="20194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1.2 Sentiment Analysis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0F38E87-6AF8-4488-B608-9FA2F57B4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89697"/>
            <a:ext cx="1070775" cy="2466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CC3B76D-CC6E-42D0-8666-2A2164AB5A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355896"/>
            <a:ext cx="679399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2BA9D6C-8214-4E25-AF8B-48762AD8D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9" y="3419903"/>
            <a:ext cx="5789163" cy="3438097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BE9B8BD-472F-4F54-AC9D-101EE34969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71A14F-64B0-4CCE-900E-695C55EFF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25689"/>
            <a:ext cx="679399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CF647-7F94-3A54-EDC0-42B4677DF6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4622" y="3707541"/>
            <a:ext cx="5117253" cy="2505801"/>
          </a:xfrm>
        </p:spPr>
        <p:txBody>
          <a:bodyPr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Rule based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</a:rPr>
              <a:t>VADER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FDBC76A-295F-4635-A28D-ADA24F38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39893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C239E6A7-D760-8D40-DEE8-C2D7C48EC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4569" y="1488271"/>
            <a:ext cx="4362798" cy="3817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2277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413CD7F-736E-4AF7-AB2B-473CAA9E1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-2946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5EDA2F5-6B28-478B-9AC4-43FE41E2B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916907"/>
            <a:ext cx="12192000" cy="23740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237397-C24C-D42D-733B-D1E46CFCD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5626" y="5256555"/>
            <a:ext cx="9180747" cy="1248431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r>
              <a:rPr lang="en-US" sz="2000" b="0" cap="all" dirty="0">
                <a:solidFill>
                  <a:schemeClr val="bg1"/>
                </a:solidFill>
              </a:rPr>
              <a:t>1.3 Merging Datasets</a:t>
            </a:r>
            <a:br>
              <a:rPr lang="en-US" sz="2000" b="0" cap="all" dirty="0">
                <a:solidFill>
                  <a:schemeClr val="bg1"/>
                </a:solidFill>
              </a:rPr>
            </a:br>
            <a:r>
              <a:rPr lang="en-US" sz="2000" b="0" cap="all" dirty="0">
                <a:solidFill>
                  <a:schemeClr val="bg1"/>
                </a:solidFill>
              </a:rPr>
              <a:t>1.4 Rolling Windows</a:t>
            </a:r>
            <a:br>
              <a:rPr lang="en-US" sz="2000" b="0" cap="all" dirty="0">
                <a:solidFill>
                  <a:schemeClr val="bg1"/>
                </a:solidFill>
              </a:rPr>
            </a:br>
            <a:r>
              <a:rPr lang="en-US" sz="2000" b="0" cap="all" dirty="0">
                <a:solidFill>
                  <a:schemeClr val="bg1"/>
                </a:solidFill>
              </a:rPr>
              <a:t>1.5 Train/Test Split</a:t>
            </a:r>
            <a:br>
              <a:rPr lang="en-US" sz="2000" b="0" cap="all" dirty="0">
                <a:solidFill>
                  <a:schemeClr val="bg1"/>
                </a:solidFill>
              </a:rPr>
            </a:br>
            <a:r>
              <a:rPr lang="en-US" sz="2000" b="0" cap="all" dirty="0">
                <a:solidFill>
                  <a:schemeClr val="bg1"/>
                </a:solidFill>
              </a:rPr>
              <a:t>1.6 Feature Scaling</a:t>
            </a:r>
            <a:br>
              <a:rPr lang="en-US" sz="1400" b="0" cap="all" dirty="0">
                <a:solidFill>
                  <a:schemeClr val="bg1"/>
                </a:solidFill>
              </a:rPr>
            </a:br>
            <a:br>
              <a:rPr lang="en-US" sz="1400" b="0" cap="all" dirty="0">
                <a:solidFill>
                  <a:schemeClr val="bg1"/>
                </a:solidFill>
              </a:rPr>
            </a:br>
            <a:endParaRPr lang="en-US" sz="1400" b="0" cap="all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01D712E-ABB9-4258-877D-9349C8577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979202"/>
            <a:ext cx="1006766" cy="22494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7528E56-1447-4C98-882B-CE2627950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50DF4205-2653-6D9E-044D-CF566B0943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8557" y="353014"/>
            <a:ext cx="8243186" cy="3173625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715CC38D-BA96-B498-FB2B-918B1702E434}"/>
              </a:ext>
            </a:extLst>
          </p:cNvPr>
          <p:cNvSpPr/>
          <p:nvPr/>
        </p:nvSpPr>
        <p:spPr>
          <a:xfrm>
            <a:off x="5461992" y="4858918"/>
            <a:ext cx="2306781" cy="3671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338E3946-342C-6333-309A-6B6AEEAEE1E4}"/>
              </a:ext>
            </a:extLst>
          </p:cNvPr>
          <p:cNvSpPr txBox="1">
            <a:spLocks/>
          </p:cNvSpPr>
          <p:nvPr/>
        </p:nvSpPr>
        <p:spPr>
          <a:xfrm>
            <a:off x="8412564" y="4470049"/>
            <a:ext cx="3135645" cy="1144884"/>
          </a:xfrm>
          <a:prstGeom prst="rect">
            <a:avLst/>
          </a:prstGeom>
        </p:spPr>
        <p:txBody>
          <a:bodyPr vert="horz" lIns="109728" tIns="109728" rIns="109728" bIns="91440" rtlCol="0" anchor="b">
            <a:normAutofit fontScale="52500" lnSpcReduction="20000"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36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0" cap="all" dirty="0">
                <a:solidFill>
                  <a:schemeClr val="bg1"/>
                </a:solidFill>
              </a:rPr>
              <a:t>MODEL TRAINING</a:t>
            </a:r>
            <a:br>
              <a:rPr lang="en-US" sz="1400" b="0" cap="all" dirty="0">
                <a:solidFill>
                  <a:schemeClr val="bg1"/>
                </a:solidFill>
              </a:rPr>
            </a:br>
            <a:br>
              <a:rPr lang="en-US" sz="1400" b="0" cap="all" dirty="0">
                <a:solidFill>
                  <a:schemeClr val="bg1"/>
                </a:solidFill>
              </a:rPr>
            </a:br>
            <a:endParaRPr lang="en-US" sz="1400" b="0" cap="al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02441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Rectangle 136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55" name="Rectangle 140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6" name="Rectangle 142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7" name="Rectangle 144">
            <a:extLst>
              <a:ext uri="{FF2B5EF4-FFF2-40B4-BE49-F238E27FC236}">
                <a16:creationId xmlns:a16="http://schemas.microsoft.com/office/drawing/2014/main" id="{7ED93057-B056-4D1D-B0DA-F1619DAAF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825689"/>
            <a:ext cx="6795928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629553-FABF-00BC-8685-D0720F131DB0}"/>
              </a:ext>
            </a:extLst>
          </p:cNvPr>
          <p:cNvSpPr txBox="1"/>
          <p:nvPr/>
        </p:nvSpPr>
        <p:spPr>
          <a:xfrm>
            <a:off x="1635103" y="1057522"/>
            <a:ext cx="4741843" cy="2173433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>
              <a:lnSpc>
                <a:spcPct val="12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cap="all" spc="15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3. RESULTS</a:t>
            </a:r>
          </a:p>
        </p:txBody>
      </p:sp>
      <p:sp>
        <p:nvSpPr>
          <p:cNvPr id="158" name="Rectangle 146">
            <a:extLst>
              <a:ext uri="{FF2B5EF4-FFF2-40B4-BE49-F238E27FC236}">
                <a16:creationId xmlns:a16="http://schemas.microsoft.com/office/drawing/2014/main" id="{F5B41592-BC5E-4AE2-8CA7-91C73FD8F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89697"/>
            <a:ext cx="1070775" cy="2466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Rectangle 148">
            <a:extLst>
              <a:ext uri="{FF2B5EF4-FFF2-40B4-BE49-F238E27FC236}">
                <a16:creationId xmlns:a16="http://schemas.microsoft.com/office/drawing/2014/main" id="{CB574A3D-9991-4D4A-91DF-0D0DE47DB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Rectangle 150">
            <a:extLst>
              <a:ext uri="{FF2B5EF4-FFF2-40B4-BE49-F238E27FC236}">
                <a16:creationId xmlns:a16="http://schemas.microsoft.com/office/drawing/2014/main" id="{D5A56255-4961-41E1-887B-7319F23C90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39893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52697B-50FE-F22F-8D57-9D256E3510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3280" r="24822" b="-2"/>
          <a:stretch/>
        </p:blipFill>
        <p:spPr>
          <a:xfrm>
            <a:off x="6859936" y="-2"/>
            <a:ext cx="5332064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1446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413CD7F-736E-4AF7-AB2B-473CAA9E1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-2946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5EDA2F5-6B28-478B-9AC4-43FE41E2B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916907"/>
            <a:ext cx="12192000" cy="23740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74C0E6-73B4-7D1B-BB2E-EE840DE1C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5102" y="4153113"/>
            <a:ext cx="9180747" cy="1248431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15000"/>
              </a:lnSpc>
            </a:pPr>
            <a:r>
              <a:rPr lang="en-US" sz="2600" b="0" cap="all">
                <a:solidFill>
                  <a:schemeClr val="bg1"/>
                </a:solidFill>
              </a:rPr>
              <a:t>Key Findings: Proposed Models Performance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01D712E-ABB9-4258-877D-9349C8577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979202"/>
            <a:ext cx="1006766" cy="22494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7528E56-1447-4C98-882B-CE2627950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Communications">
            <a:extLst>
              <a:ext uri="{FF2B5EF4-FFF2-40B4-BE49-F238E27FC236}">
                <a16:creationId xmlns:a16="http://schemas.microsoft.com/office/drawing/2014/main" id="{7CD35AD7-D695-9362-937E-8EEC4A2ACF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35102" y="484632"/>
            <a:ext cx="2991773" cy="299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954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FDDA01-6BAA-CE44-426A-717009829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RANDOM FOREST REGRESSOR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Graphical user interface, chart, application&#10;&#10;Description automatically generated">
            <a:extLst>
              <a:ext uri="{FF2B5EF4-FFF2-40B4-BE49-F238E27FC236}">
                <a16:creationId xmlns:a16="http://schemas.microsoft.com/office/drawing/2014/main" id="{D84CCDFC-0856-0C5A-5A4F-1867EC81B3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990" y="2391769"/>
            <a:ext cx="8498135" cy="4223775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CE7B6D6-6D91-7BE5-6A23-DCF52BEA0A7F}"/>
              </a:ext>
            </a:extLst>
          </p:cNvPr>
          <p:cNvSpPr txBox="1"/>
          <p:nvPr/>
        </p:nvSpPr>
        <p:spPr>
          <a:xfrm>
            <a:off x="8894771" y="5685211"/>
            <a:ext cx="3034062" cy="83099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Average RMSE: 0.0471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B70AC3-9BFE-D89E-A0C0-C9F172F3D425}"/>
              </a:ext>
            </a:extLst>
          </p:cNvPr>
          <p:cNvSpPr txBox="1"/>
          <p:nvPr/>
        </p:nvSpPr>
        <p:spPr>
          <a:xfrm>
            <a:off x="8908693" y="4706802"/>
            <a:ext cx="3034062" cy="83099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Average R-Squared: 96.48%</a:t>
            </a:r>
          </a:p>
        </p:txBody>
      </p:sp>
    </p:spTree>
    <p:extLst>
      <p:ext uri="{BB962C8B-B14F-4D97-AF65-F5344CB8AC3E}">
        <p14:creationId xmlns:p14="http://schemas.microsoft.com/office/powerpoint/2010/main" val="3014960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413CD7F-736E-4AF7-AB2B-473CAA9E1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2088" y="-2732"/>
            <a:ext cx="4626864" cy="1576783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1263F21-FD5C-49D9-B5D3-5B94A4C998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16941"/>
            <a:ext cx="1000102" cy="357283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027550F-58E7-2291-6879-551B191182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59" b="20697"/>
          <a:stretch/>
        </p:blipFill>
        <p:spPr>
          <a:xfrm>
            <a:off x="7541111" y="1637130"/>
            <a:ext cx="4650889" cy="3547872"/>
          </a:xfrm>
          <a:prstGeom prst="rect">
            <a:avLst/>
          </a:prstGeom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175FEE01-7E1C-48BD-8FD4-2790F781F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102" y="1616941"/>
            <a:ext cx="6547110" cy="35728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629553-FABF-00BC-8685-D0720F131DB0}"/>
              </a:ext>
            </a:extLst>
          </p:cNvPr>
          <p:cNvSpPr txBox="1"/>
          <p:nvPr/>
        </p:nvSpPr>
        <p:spPr>
          <a:xfrm>
            <a:off x="1635103" y="1936224"/>
            <a:ext cx="5516324" cy="2934270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algn="ctr">
              <a:lnSpc>
                <a:spcPct val="12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cap="all" spc="15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1. Main Overview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C0598E82-FBBE-4514-AC7D-75D1347F8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254388"/>
            <a:ext cx="7498081" cy="159725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64">
            <a:extLst>
              <a:ext uri="{FF2B5EF4-FFF2-40B4-BE49-F238E27FC236}">
                <a16:creationId xmlns:a16="http://schemas.microsoft.com/office/drawing/2014/main" id="{5D36EA07-E1C7-4DE1-B196-FBCA4D1A0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57405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66">
            <a:extLst>
              <a:ext uri="{FF2B5EF4-FFF2-40B4-BE49-F238E27FC236}">
                <a16:creationId xmlns:a16="http://schemas.microsoft.com/office/drawing/2014/main" id="{FFC17599-20C8-4B64-8853-7E2891FC7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9808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68">
            <a:extLst>
              <a:ext uri="{FF2B5EF4-FFF2-40B4-BE49-F238E27FC236}">
                <a16:creationId xmlns:a16="http://schemas.microsoft.com/office/drawing/2014/main" id="{12B342F4-B533-4771-B828-654C36158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517705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383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FDDA01-6BAA-CE44-426A-717009829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XGBOOST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1EC80485-E879-F76E-94AC-25096AAC67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008" y="2490574"/>
            <a:ext cx="8745361" cy="4246139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CE7B6D6-6D91-7BE5-6A23-DCF52BEA0A7F}"/>
              </a:ext>
            </a:extLst>
          </p:cNvPr>
          <p:cNvSpPr txBox="1"/>
          <p:nvPr/>
        </p:nvSpPr>
        <p:spPr>
          <a:xfrm>
            <a:off x="8802745" y="5734613"/>
            <a:ext cx="3034062" cy="83099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Average RMSE: 0.0481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B70AC3-9BFE-D89E-A0C0-C9F172F3D425}"/>
              </a:ext>
            </a:extLst>
          </p:cNvPr>
          <p:cNvSpPr txBox="1"/>
          <p:nvPr/>
        </p:nvSpPr>
        <p:spPr>
          <a:xfrm>
            <a:off x="8802745" y="4732513"/>
            <a:ext cx="3034062" cy="83099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Average R-Squared: 96.34%</a:t>
            </a:r>
          </a:p>
        </p:txBody>
      </p:sp>
    </p:spTree>
    <p:extLst>
      <p:ext uri="{BB962C8B-B14F-4D97-AF65-F5344CB8AC3E}">
        <p14:creationId xmlns:p14="http://schemas.microsoft.com/office/powerpoint/2010/main" val="700670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FDDA01-6BAA-CE44-426A-717009829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LINEAR REGRESSION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Graphical user interface, chart, line chart">
            <a:extLst>
              <a:ext uri="{FF2B5EF4-FFF2-40B4-BE49-F238E27FC236}">
                <a16:creationId xmlns:a16="http://schemas.microsoft.com/office/drawing/2014/main" id="{23986A27-4966-59FB-4DAF-CD5A7BDF6C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499" y="2391770"/>
            <a:ext cx="8536116" cy="4334612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CE7B6D6-6D91-7BE5-6A23-DCF52BEA0A7F}"/>
              </a:ext>
            </a:extLst>
          </p:cNvPr>
          <p:cNvSpPr txBox="1"/>
          <p:nvPr/>
        </p:nvSpPr>
        <p:spPr>
          <a:xfrm>
            <a:off x="8802745" y="5734613"/>
            <a:ext cx="3034062" cy="83099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Average RMSE: 0.0431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B70AC3-9BFE-D89E-A0C0-C9F172F3D425}"/>
              </a:ext>
            </a:extLst>
          </p:cNvPr>
          <p:cNvSpPr txBox="1"/>
          <p:nvPr/>
        </p:nvSpPr>
        <p:spPr>
          <a:xfrm>
            <a:off x="8802745" y="4732513"/>
            <a:ext cx="3034062" cy="83099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Average R-Squared: 97.16%</a:t>
            </a:r>
          </a:p>
        </p:txBody>
      </p:sp>
    </p:spTree>
    <p:extLst>
      <p:ext uri="{BB962C8B-B14F-4D97-AF65-F5344CB8AC3E}">
        <p14:creationId xmlns:p14="http://schemas.microsoft.com/office/powerpoint/2010/main" val="40450907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FDDA01-6BAA-CE44-426A-717009829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LSTM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Graphical user interface, chart, histogram">
            <a:extLst>
              <a:ext uri="{FF2B5EF4-FFF2-40B4-BE49-F238E27FC236}">
                <a16:creationId xmlns:a16="http://schemas.microsoft.com/office/drawing/2014/main" id="{8C5CE7E1-4D16-EEE7-8A83-00D02934BF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935" y="2282897"/>
            <a:ext cx="8409738" cy="4360357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CE7B6D6-6D91-7BE5-6A23-DCF52BEA0A7F}"/>
              </a:ext>
            </a:extLst>
          </p:cNvPr>
          <p:cNvSpPr txBox="1"/>
          <p:nvPr/>
        </p:nvSpPr>
        <p:spPr>
          <a:xfrm>
            <a:off x="8802745" y="5734613"/>
            <a:ext cx="3034062" cy="83099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Average RMSE: 0.1175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B70AC3-9BFE-D89E-A0C0-C9F172F3D425}"/>
              </a:ext>
            </a:extLst>
          </p:cNvPr>
          <p:cNvSpPr txBox="1"/>
          <p:nvPr/>
        </p:nvSpPr>
        <p:spPr>
          <a:xfrm>
            <a:off x="8802745" y="4732513"/>
            <a:ext cx="3034062" cy="83099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Average R-Squared: 75.64%</a:t>
            </a:r>
          </a:p>
        </p:txBody>
      </p:sp>
    </p:spTree>
    <p:extLst>
      <p:ext uri="{BB962C8B-B14F-4D97-AF65-F5344CB8AC3E}">
        <p14:creationId xmlns:p14="http://schemas.microsoft.com/office/powerpoint/2010/main" val="560166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FDDA01-6BAA-CE44-426A-717009829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Bidirectional LSTM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10565E42-0045-161D-1624-7FB5ECC7FB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281" y="2391769"/>
            <a:ext cx="8311836" cy="4230703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CE7B6D6-6D91-7BE5-6A23-DCF52BEA0A7F}"/>
              </a:ext>
            </a:extLst>
          </p:cNvPr>
          <p:cNvSpPr txBox="1"/>
          <p:nvPr/>
        </p:nvSpPr>
        <p:spPr>
          <a:xfrm>
            <a:off x="8802745" y="5734613"/>
            <a:ext cx="3034062" cy="83099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Average RMSE: 0.1121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B70AC3-9BFE-D89E-A0C0-C9F172F3D425}"/>
              </a:ext>
            </a:extLst>
          </p:cNvPr>
          <p:cNvSpPr txBox="1"/>
          <p:nvPr/>
        </p:nvSpPr>
        <p:spPr>
          <a:xfrm>
            <a:off x="8802745" y="4732513"/>
            <a:ext cx="3034062" cy="83099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Average R-Squared: 77.68%</a:t>
            </a:r>
          </a:p>
        </p:txBody>
      </p:sp>
    </p:spTree>
    <p:extLst>
      <p:ext uri="{BB962C8B-B14F-4D97-AF65-F5344CB8AC3E}">
        <p14:creationId xmlns:p14="http://schemas.microsoft.com/office/powerpoint/2010/main" val="485215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413CD7F-736E-4AF7-AB2B-473CAA9E1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-2946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5EDA2F5-6B28-478B-9AC4-43FE41E2B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916907"/>
            <a:ext cx="12192000" cy="23740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74C0E6-73B4-7D1B-BB2E-EE840DE1C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5102" y="4153113"/>
            <a:ext cx="9180747" cy="1248431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15000"/>
              </a:lnSpc>
            </a:pPr>
            <a:r>
              <a:rPr lang="en-US" sz="2600" b="0" cap="all" dirty="0">
                <a:solidFill>
                  <a:schemeClr val="bg1"/>
                </a:solidFill>
              </a:rPr>
              <a:t>Key Findings: CORRELATION BETWEEN SENTIMENT AND CLOSING PRICE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01D712E-ABB9-4258-877D-9349C8577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979202"/>
            <a:ext cx="1006766" cy="22494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7528E56-1447-4C98-882B-CE2627950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Communications">
            <a:extLst>
              <a:ext uri="{FF2B5EF4-FFF2-40B4-BE49-F238E27FC236}">
                <a16:creationId xmlns:a16="http://schemas.microsoft.com/office/drawing/2014/main" id="{7CD35AD7-D695-9362-937E-8EEC4A2ACF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35102" y="484632"/>
            <a:ext cx="2991773" cy="299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9767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5508"/>
            <a:ext cx="4668819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FDDA01-6BAA-CE44-426A-717009829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825" y="1709530"/>
            <a:ext cx="3754671" cy="252851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sz="3300" b="0" cap="all">
                <a:solidFill>
                  <a:schemeClr val="bg1"/>
                </a:solidFill>
              </a:rPr>
              <a:t>Plot: Sentiment vs Closing Price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BD49B71-B686-4DFD-93AD-40CB19B62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2066" y="0"/>
            <a:ext cx="7519934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Graphical user interface, diagram, engineering drawing&#10;&#10;Description automatically generated">
            <a:extLst>
              <a:ext uri="{FF2B5EF4-FFF2-40B4-BE49-F238E27FC236}">
                <a16:creationId xmlns:a16="http://schemas.microsoft.com/office/drawing/2014/main" id="{444DB889-8780-4765-9EE6-ABB9E8604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042" y="590030"/>
            <a:ext cx="6416316" cy="5886969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6534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331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5508"/>
            <a:ext cx="4668819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FDDA01-6BAA-CE44-426A-717009829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825" y="1709530"/>
            <a:ext cx="3754671" cy="252851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15000"/>
              </a:lnSpc>
            </a:pPr>
            <a:r>
              <a:rPr lang="en-US" sz="3300" b="0" cap="all" dirty="0">
                <a:solidFill>
                  <a:schemeClr val="bg1"/>
                </a:solidFill>
              </a:rPr>
              <a:t>Pearson correlation matrix coefficients</a:t>
            </a:r>
            <a:endParaRPr lang="en-US" sz="3300" b="0" cap="all">
              <a:solidFill>
                <a:schemeClr val="bg1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BD49B71-B686-4DFD-93AD-40CB19B62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2066" y="0"/>
            <a:ext cx="7519934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E56EC34-5C0C-7B04-FA55-2694997D7A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36085" y="1709530"/>
            <a:ext cx="6236248" cy="2977807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6534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2242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5508"/>
            <a:ext cx="4668819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FDDA01-6BAA-CE44-426A-717009829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825" y="1709530"/>
            <a:ext cx="3754671" cy="252851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sz="3300" b="0" cap="all" dirty="0">
                <a:solidFill>
                  <a:schemeClr val="bg1"/>
                </a:solidFill>
              </a:rPr>
              <a:t>LINEAR REGRESSION coefficients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BD49B71-B686-4DFD-93AD-40CB19B62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2066" y="0"/>
            <a:ext cx="7519934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340DD82-EE25-9903-9F76-56FFE8C64A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58504" y="1741924"/>
            <a:ext cx="6565208" cy="3374151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6534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0855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FDDA01-6BAA-CE44-426A-717009829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Conclusions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CF647-7F94-3A54-EDC0-42B4677DF6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5371" y="2702257"/>
            <a:ext cx="9935571" cy="3548914"/>
          </a:xfrm>
        </p:spPr>
        <p:txBody>
          <a:bodyPr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Some evidence was found indicating that the sentiment variable is correlated with the closing price of a stock, however, the results indicate a weak correlation and further studies need to be done. </a:t>
            </a:r>
            <a:endParaRPr lang="en-US" b="0" i="0" dirty="0">
              <a:effectLst/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</a:rPr>
              <a:t>The proposed models highly outperformed the baseline model ARIMA, the machine learning models performed best followed by deep learning models.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</a:rPr>
              <a:t>The use of the algorithms is limited for high-frequency traders to update their positions on a daily basis: go long if a positive change in price is predicted, otherwise go short. 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42618969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7">
            <a:extLst>
              <a:ext uri="{FF2B5EF4-FFF2-40B4-BE49-F238E27FC236}">
                <a16:creationId xmlns:a16="http://schemas.microsoft.com/office/drawing/2014/main" id="{7BC06BCF-7320-499B-88F4-B5CA302B7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9">
            <a:extLst>
              <a:ext uri="{FF2B5EF4-FFF2-40B4-BE49-F238E27FC236}">
                <a16:creationId xmlns:a16="http://schemas.microsoft.com/office/drawing/2014/main" id="{50554E2E-2922-4366-AD14-32C37F733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4471" y="-4078"/>
            <a:ext cx="3027529" cy="10565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4A9A23EB-920B-61E7-3F2B-B33A3FBCEE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281153" y="1757331"/>
            <a:ext cx="6622668" cy="3725251"/>
          </a:xfrm>
          <a:prstGeom prst="rect">
            <a:avLst/>
          </a:prstGeom>
        </p:spPr>
      </p:pic>
      <p:sp>
        <p:nvSpPr>
          <p:cNvPr id="24" name="Rectangle 11">
            <a:extLst>
              <a:ext uri="{FF2B5EF4-FFF2-40B4-BE49-F238E27FC236}">
                <a16:creationId xmlns:a16="http://schemas.microsoft.com/office/drawing/2014/main" id="{9E960E78-2AB2-44CD-9D6D-3A87531D7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1420" y="6167615"/>
            <a:ext cx="3027529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3">
            <a:extLst>
              <a:ext uri="{FF2B5EF4-FFF2-40B4-BE49-F238E27FC236}">
                <a16:creationId xmlns:a16="http://schemas.microsoft.com/office/drawing/2014/main" id="{AF0FF6D8-83C6-4E16-A659-121582CA0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405"/>
            <a:ext cx="9201530" cy="71359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5">
            <a:extLst>
              <a:ext uri="{FF2B5EF4-FFF2-40B4-BE49-F238E27FC236}">
                <a16:creationId xmlns:a16="http://schemas.microsoft.com/office/drawing/2014/main" id="{D697F9F0-BF9E-41B1-A538-7AFA9E965D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25886" y="1052464"/>
            <a:ext cx="2966113" cy="5115151"/>
          </a:xfrm>
          <a:prstGeom prst="rect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7">
            <a:extLst>
              <a:ext uri="{FF2B5EF4-FFF2-40B4-BE49-F238E27FC236}">
                <a16:creationId xmlns:a16="http://schemas.microsoft.com/office/drawing/2014/main" id="{D9D0FB2B-1753-41DC-BEA8-7B80EF89D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909C433-6200-400E-ACC5-60A5004869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0328808-6121-4268-B0D0-AB78E2170B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776490" y="3396996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004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FDDA01-6BAA-CE44-426A-717009829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Research Background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CF647-7F94-3A54-EDC0-42B4677DF6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5371" y="2702257"/>
            <a:ext cx="9935571" cy="3548914"/>
          </a:xfrm>
        </p:spPr>
        <p:txBody>
          <a:bodyPr anchor="t">
            <a:normAutofit fontScale="925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The stock market </a:t>
            </a:r>
            <a:r>
              <a:rPr lang="en-US" b="0" i="0" dirty="0">
                <a:effectLst/>
                <a:latin typeface="Arial" panose="020B0604020202020204" pitchFamily="34" charset="0"/>
              </a:rPr>
              <a:t>serves as an important channel for companies to raise capital and investors with extra money looking to benefit from a company’s growth and distribution of earnings.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</a:rPr>
              <a:t>Furthermore, stock markets play a crucial role in promoting economic growth in a country by facilitating capital flow between investors and the users of money.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</a:rPr>
              <a:t>The mechanism in which the price of a stock is formed is highly complex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(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Jin</a:t>
            </a:r>
            <a:r>
              <a:rPr lang="en-US" b="0" i="0" dirty="0">
                <a:effectLst/>
                <a:latin typeface="Arial" panose="020B0604020202020204" pitchFamily="34" charset="0"/>
              </a:rPr>
              <a:t> et al., 2019). The ever-changing nature of stock prices is mainly due to the several variables that influence the price.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331504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ECA4CB2-9071-41EB-AABB-2D8EB939D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A close up of a keyboard&#10;&#10;Description automatically generated with low confidence">
            <a:extLst>
              <a:ext uri="{FF2B5EF4-FFF2-40B4-BE49-F238E27FC236}">
                <a16:creationId xmlns:a16="http://schemas.microsoft.com/office/drawing/2014/main" id="{2C66390A-4A13-6498-8894-5B17264ABD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" r="50355" b="-2"/>
          <a:stretch/>
        </p:blipFill>
        <p:spPr>
          <a:xfrm>
            <a:off x="1" y="10"/>
            <a:ext cx="4654296" cy="5290511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EB86F6BD-9C49-4F4F-99EA-9C5AA3183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97806" y="-2"/>
            <a:ext cx="7494194" cy="16419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9C28FE-3BD4-CEF9-A760-F9B3C0CDD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6671" y="265706"/>
            <a:ext cx="6399212" cy="116280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Research Questions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7DA365B-E064-481A-A62D-18CD31DB3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4795" y="1658471"/>
            <a:ext cx="7517205" cy="354105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6DBE49D-AABD-458B-B2DF-4D5FA7D5C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205919"/>
            <a:ext cx="4651248" cy="16520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6833CC6-729B-40E8-B891-D93467E34B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236801" y="3396995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87C5B-0B73-07E0-4E2B-407171D4C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6671" y="1773864"/>
            <a:ext cx="6172413" cy="3186063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30000"/>
              </a:lnSpc>
              <a:buAutoNum type="arabicPeriod"/>
            </a:pPr>
            <a:r>
              <a:rPr lang="en-US" sz="1100" dirty="0"/>
              <a:t>Is the sentiment of investors about a company in each day correlated to the closing price of the stock the next day?</a:t>
            </a: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en-US" sz="1100" dirty="0"/>
              <a:t>Do machine learning algorithms (Random Forest, Linear Regression, and </a:t>
            </a:r>
            <a:r>
              <a:rPr lang="en-US" sz="1100" dirty="0" err="1"/>
              <a:t>XGBoost</a:t>
            </a:r>
            <a:r>
              <a:rPr lang="en-US" sz="1100" dirty="0"/>
              <a:t>) perform better than traditional models like ARIMA for predicting stock prices ?</a:t>
            </a: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en-US" sz="1100" dirty="0"/>
              <a:t>Do deep learning algorithms (LSTM and Bidirectional LSTM) perform better than traditional models like ARIMA for predicting stock prices ?</a:t>
            </a: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en-US" sz="1100" dirty="0"/>
              <a:t>What type of models, machine learning or deep learning, perform best for the prediction of stock prices?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5757897-7307-46AF-923D-FF5BF45DD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5205919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169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786F82F-1B47-46ED-8EAE-53EF71E59E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1BAF6F-6275-4646-9C59-331B29B9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B1CCE3-FB1D-471C-9AFE-D20E81E64A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825689"/>
            <a:ext cx="6795928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0F38E87-6AF8-4488-B608-9FA2F57B4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89697"/>
            <a:ext cx="1070775" cy="2466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CC3B76D-CC6E-42D0-8666-2A2164AB5A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355896"/>
            <a:ext cx="679399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2BA9D6C-8214-4E25-AF8B-48762AD8D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9" y="3419903"/>
            <a:ext cx="5789163" cy="3438097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BE9B8BD-472F-4F54-AC9D-101EE34969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71A14F-64B0-4CCE-900E-695C55EFF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25689"/>
            <a:ext cx="679399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4C344FC-34B4-6E75-DD2B-133E3551DF31}"/>
              </a:ext>
            </a:extLst>
          </p:cNvPr>
          <p:cNvSpPr txBox="1">
            <a:spLocks/>
          </p:cNvSpPr>
          <p:nvPr/>
        </p:nvSpPr>
        <p:spPr>
          <a:xfrm>
            <a:off x="1434622" y="4245593"/>
            <a:ext cx="5117253" cy="1967749"/>
          </a:xfrm>
          <a:prstGeom prst="rect">
            <a:avLst/>
          </a:prstGeom>
        </p:spPr>
        <p:txBody>
          <a:bodyPr vert="horz" lIns="109728" tIns="109728" rIns="109728" bIns="91440" rtlCol="0" anchor="t">
            <a:normAutofit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36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dirty="0">
                <a:latin typeface="+mn-lt"/>
                <a:ea typeface="+mn-ea"/>
                <a:cs typeface="+mn-cs"/>
              </a:rPr>
              <a:t>Proposed Scheme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FDBC76A-295F-4635-A28D-ADA24F38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39893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1FA84F-B55C-FC2E-0E98-BD3BCFA43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9935" y="204245"/>
            <a:ext cx="3890946" cy="6431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347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11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8" name="Rectangle 117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4413CD7F-736E-4AF7-AB2B-473CAA9E1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2088" y="-2732"/>
            <a:ext cx="4626864" cy="1576783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11263F21-FD5C-49D9-B5D3-5B94A4C998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16941"/>
            <a:ext cx="1000102" cy="357283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A picture containing text, electronics, circuit">
            <a:extLst>
              <a:ext uri="{FF2B5EF4-FFF2-40B4-BE49-F238E27FC236}">
                <a16:creationId xmlns:a16="http://schemas.microsoft.com/office/drawing/2014/main" id="{4DCF623B-54A0-594A-9FFF-700E01B5E8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75" r="30805" b="2"/>
          <a:stretch/>
        </p:blipFill>
        <p:spPr>
          <a:xfrm>
            <a:off x="7541111" y="1637130"/>
            <a:ext cx="4650889" cy="3547872"/>
          </a:xfrm>
          <a:prstGeom prst="rect">
            <a:avLst/>
          </a:prstGeom>
        </p:spPr>
      </p:pic>
      <p:sp>
        <p:nvSpPr>
          <p:cNvPr id="124" name="Rectangle 123">
            <a:extLst>
              <a:ext uri="{FF2B5EF4-FFF2-40B4-BE49-F238E27FC236}">
                <a16:creationId xmlns:a16="http://schemas.microsoft.com/office/drawing/2014/main" id="{175FEE01-7E1C-48BD-8FD4-2790F781F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102" y="1616941"/>
            <a:ext cx="6547110" cy="35728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629553-FABF-00BC-8685-D0720F131DB0}"/>
              </a:ext>
            </a:extLst>
          </p:cNvPr>
          <p:cNvSpPr txBox="1"/>
          <p:nvPr/>
        </p:nvSpPr>
        <p:spPr>
          <a:xfrm>
            <a:off x="1635103" y="1936224"/>
            <a:ext cx="5516324" cy="2934270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algn="ctr">
              <a:lnSpc>
                <a:spcPct val="12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spc="15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2. METHODOLOGY</a:t>
            </a: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C0598E82-FBBE-4514-AC7D-75D1347F8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254388"/>
            <a:ext cx="7498081" cy="159725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5D36EA07-E1C7-4DE1-B196-FBCA4D1A0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57405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FFC17599-20C8-4B64-8853-7E2891FC7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9808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12B342F4-B533-4771-B828-654C36158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517705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523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2FE5B-535D-64B1-AE82-DB56D52DD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3980" y="3410"/>
            <a:ext cx="7518020" cy="1038556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1. Data Collection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36F9AF-09C9-2107-C862-421C1C910E25}"/>
              </a:ext>
            </a:extLst>
          </p:cNvPr>
          <p:cNvSpPr txBox="1"/>
          <p:nvPr/>
        </p:nvSpPr>
        <p:spPr>
          <a:xfrm>
            <a:off x="5996746" y="1937220"/>
            <a:ext cx="19056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Twitter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8BAEAC-9C60-8391-5ED9-B035A0C79FB9}"/>
              </a:ext>
            </a:extLst>
          </p:cNvPr>
          <p:cNvSpPr txBox="1"/>
          <p:nvPr/>
        </p:nvSpPr>
        <p:spPr>
          <a:xfrm>
            <a:off x="6096000" y="4101994"/>
            <a:ext cx="180638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Stock Prices Data</a:t>
            </a:r>
          </a:p>
        </p:txBody>
      </p:sp>
      <p:pic>
        <p:nvPicPr>
          <p:cNvPr id="8" name="Picture 7" descr="A picture containing ax, vector graphics, silhouette">
            <a:extLst>
              <a:ext uri="{FF2B5EF4-FFF2-40B4-BE49-F238E27FC236}">
                <a16:creationId xmlns:a16="http://schemas.microsoft.com/office/drawing/2014/main" id="{238FFD39-7EE3-B8D5-BA4E-EAA3AC3230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867870" y="1805259"/>
            <a:ext cx="1038555" cy="1038555"/>
          </a:xfrm>
          <a:prstGeom prst="rect">
            <a:avLst/>
          </a:prstGeom>
        </p:spPr>
      </p:pic>
      <p:pic>
        <p:nvPicPr>
          <p:cNvPr id="11" name="Picture 10" descr="A picture containing icon">
            <a:extLst>
              <a:ext uri="{FF2B5EF4-FFF2-40B4-BE49-F238E27FC236}">
                <a16:creationId xmlns:a16="http://schemas.microsoft.com/office/drawing/2014/main" id="{4C7F8D4B-758E-074B-0BB1-F810A4AED6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929623" y="4255019"/>
            <a:ext cx="1038556" cy="890827"/>
          </a:xfrm>
          <a:prstGeom prst="rect">
            <a:avLst/>
          </a:prstGeom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299AA6D2-617C-3F9C-AA00-2CF6857C16F0}"/>
              </a:ext>
            </a:extLst>
          </p:cNvPr>
          <p:cNvSpPr/>
          <p:nvPr/>
        </p:nvSpPr>
        <p:spPr>
          <a:xfrm>
            <a:off x="7591971" y="4533234"/>
            <a:ext cx="2439395" cy="434246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DEFB8F-B03D-2D15-D6AC-B15BC99EBC52}"/>
              </a:ext>
            </a:extLst>
          </p:cNvPr>
          <p:cNvSpPr txBox="1"/>
          <p:nvPr/>
        </p:nvSpPr>
        <p:spPr>
          <a:xfrm>
            <a:off x="10287009" y="1803405"/>
            <a:ext cx="17308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Twint Scraping Tool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D2BFB61-A500-BF61-8FEE-D21B290CBEA0}"/>
              </a:ext>
            </a:extLst>
          </p:cNvPr>
          <p:cNvSpPr txBox="1"/>
          <p:nvPr/>
        </p:nvSpPr>
        <p:spPr>
          <a:xfrm>
            <a:off x="10287009" y="4255019"/>
            <a:ext cx="16149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Yahoo Finance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267248F3-C49D-5654-21C8-9FCE6A777A7D}"/>
              </a:ext>
            </a:extLst>
          </p:cNvPr>
          <p:cNvSpPr/>
          <p:nvPr/>
        </p:nvSpPr>
        <p:spPr>
          <a:xfrm>
            <a:off x="7591971" y="2278780"/>
            <a:ext cx="2439395" cy="434246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pic>
        <p:nvPicPr>
          <p:cNvPr id="24" name="Picture 23" descr="A picture containing text">
            <a:extLst>
              <a:ext uri="{FF2B5EF4-FFF2-40B4-BE49-F238E27FC236}">
                <a16:creationId xmlns:a16="http://schemas.microsoft.com/office/drawing/2014/main" id="{3FCB55A6-17EB-57AC-DE68-9526534746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4673980" cy="6946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395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13CD7F-736E-4AF7-AB2B-473CAA9E1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-2946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5EDA2F5-6B28-478B-9AC4-43FE41E2B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916907"/>
            <a:ext cx="12192000" cy="23740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0C6046-F09E-1EBF-7062-AD73E8E47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5102" y="4153113"/>
            <a:ext cx="9180747" cy="1248431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5000"/>
              </a:lnSpc>
            </a:pPr>
            <a:r>
              <a:rPr lang="en-US" b="0" cap="all" dirty="0">
                <a:solidFill>
                  <a:schemeClr val="bg1"/>
                </a:solidFill>
              </a:rPr>
              <a:t>Twitter</a:t>
            </a:r>
            <a:r>
              <a:rPr lang="en-US" sz="5400" b="0" cap="all" dirty="0">
                <a:solidFill>
                  <a:schemeClr val="bg1"/>
                </a:solidFill>
              </a:rPr>
              <a:t> </a:t>
            </a:r>
            <a:r>
              <a:rPr lang="en-US" b="0" cap="all" dirty="0">
                <a:solidFill>
                  <a:schemeClr val="bg1"/>
                </a:solidFill>
              </a:rPr>
              <a:t>Dataset</a:t>
            </a:r>
            <a:endParaRPr lang="en-US" sz="5400" b="0" cap="all" dirty="0">
              <a:solidFill>
                <a:schemeClr val="bg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01D712E-ABB9-4258-877D-9349C8577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979202"/>
            <a:ext cx="1006766" cy="22494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7528E56-1447-4C98-882B-CE2627950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Table&#10;&#10;Description automatically generated with medium confidence">
            <a:extLst>
              <a:ext uri="{FF2B5EF4-FFF2-40B4-BE49-F238E27FC236}">
                <a16:creationId xmlns:a16="http://schemas.microsoft.com/office/drawing/2014/main" id="{EA5A2059-EACC-B6E9-7F53-AB4560146D5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5102" y="492789"/>
            <a:ext cx="4704283" cy="2975458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8EAC26D-6BAA-40DB-8C61-90C7CC5EFE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649423" y="1933956"/>
            <a:ext cx="393192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A3F80D-BF7B-F330-A927-2517CFAB05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0980" y="1061408"/>
            <a:ext cx="5161261" cy="1674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3181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13CD7F-736E-4AF7-AB2B-473CAA9E1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-2946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5EDA2F5-6B28-478B-9AC4-43FE41E2B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916907"/>
            <a:ext cx="12192000" cy="23740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0C6046-F09E-1EBF-7062-AD73E8E47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5102" y="4153113"/>
            <a:ext cx="9180747" cy="1248431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5000"/>
              </a:lnSpc>
            </a:pPr>
            <a:r>
              <a:rPr lang="en-US" b="0" cap="all" dirty="0">
                <a:solidFill>
                  <a:schemeClr val="bg1"/>
                </a:solidFill>
              </a:rPr>
              <a:t>STOCK PRICES DATASET</a:t>
            </a:r>
            <a:endParaRPr lang="en-US" sz="5400" b="0" cap="all" dirty="0">
              <a:solidFill>
                <a:schemeClr val="bg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01D712E-ABB9-4258-877D-9349C8577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979202"/>
            <a:ext cx="1006766" cy="22494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7528E56-1447-4C98-882B-CE2627950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8EAC26D-6BAA-40DB-8C61-90C7CC5EFE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649423" y="1933956"/>
            <a:ext cx="393192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Text, table&#10;&#10;Description automatically generated with medium confidence">
            <a:extLst>
              <a:ext uri="{FF2B5EF4-FFF2-40B4-BE49-F238E27FC236}">
                <a16:creationId xmlns:a16="http://schemas.microsoft.com/office/drawing/2014/main" id="{6515C1C3-7852-C406-36B6-3E3C4895160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484" y="609920"/>
            <a:ext cx="4984020" cy="2630279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9FAC71D-184F-CE68-CD4D-7557CB3D3A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8262" y="1162661"/>
            <a:ext cx="4590200" cy="161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399167"/>
      </p:ext>
    </p:extLst>
  </p:cSld>
  <p:clrMapOvr>
    <a:masterClrMapping/>
  </p:clrMapOvr>
</p:sld>
</file>

<file path=ppt/theme/theme1.xml><?xml version="1.0" encoding="utf-8"?>
<a:theme xmlns:a="http://schemas.openxmlformats.org/drawingml/2006/main" name="ShojiVTI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934</TotalTime>
  <Words>511</Words>
  <Application>Microsoft Office PowerPoint</Application>
  <PresentationFormat>Widescreen</PresentationFormat>
  <Paragraphs>73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Meiryo</vt:lpstr>
      <vt:lpstr>Arial</vt:lpstr>
      <vt:lpstr>Corbel</vt:lpstr>
      <vt:lpstr>ShojiVTI</vt:lpstr>
      <vt:lpstr>Applying Machine Learning Algorithms and SENTIMENt ANALYSIS FOR THE PREDICTION OF STOCK PRICES</vt:lpstr>
      <vt:lpstr>PowerPoint Presentation</vt:lpstr>
      <vt:lpstr>Research Background</vt:lpstr>
      <vt:lpstr>Research Questions</vt:lpstr>
      <vt:lpstr>PowerPoint Presentation</vt:lpstr>
      <vt:lpstr>PowerPoint Presentation</vt:lpstr>
      <vt:lpstr>1. Data Collection</vt:lpstr>
      <vt:lpstr>Twitter Dataset</vt:lpstr>
      <vt:lpstr>STOCK PRICES DATASET</vt:lpstr>
      <vt:lpstr>1.1 Tweets Cleaning</vt:lpstr>
      <vt:lpstr>Twitter Dataset - Cleaned</vt:lpstr>
      <vt:lpstr>1.2 Sentiment Analysis</vt:lpstr>
      <vt:lpstr> </vt:lpstr>
      <vt:lpstr>1.3 Feature Engineering</vt:lpstr>
      <vt:lpstr>1.2 Sentiment Analysis</vt:lpstr>
      <vt:lpstr>1.3 Merging Datasets 1.4 Rolling Windows 1.5 Train/Test Split 1.6 Feature Scaling  </vt:lpstr>
      <vt:lpstr>PowerPoint Presentation</vt:lpstr>
      <vt:lpstr>Key Findings: Proposed Models Performance</vt:lpstr>
      <vt:lpstr>RANDOM FOREST REGRESSOR</vt:lpstr>
      <vt:lpstr>XGBOOST </vt:lpstr>
      <vt:lpstr>LINEAR REGRESSION </vt:lpstr>
      <vt:lpstr>LSTM</vt:lpstr>
      <vt:lpstr>Bidirectional LSTM</vt:lpstr>
      <vt:lpstr>Key Findings: CORRELATION BETWEEN SENTIMENT AND CLOSING PRICE</vt:lpstr>
      <vt:lpstr>Plot: Sentiment vs Closing Price</vt:lpstr>
      <vt:lpstr>Pearson correlation matrix coefficients</vt:lpstr>
      <vt:lpstr>LINEAR REGRESSION coefficients</vt:lpstr>
      <vt:lpstr>Conclusions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Applying Machine Learning Algorithms and SENTIMENt ANALYSIS FOR THE PREDICTION OF STOCK PRICES</dc:title>
  <dc:creator>Adriana Trigueros</dc:creator>
  <cp:lastModifiedBy>Adriana Trigueros</cp:lastModifiedBy>
  <cp:revision>2</cp:revision>
  <dcterms:created xsi:type="dcterms:W3CDTF">2022-09-05T18:32:42Z</dcterms:created>
  <dcterms:modified xsi:type="dcterms:W3CDTF">2022-09-06T10:06:52Z</dcterms:modified>
</cp:coreProperties>
</file>

<file path=docProps/thumbnail.jpeg>
</file>